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8"/>
  </p:notesMasterIdLst>
  <p:sldIdLst>
    <p:sldId id="1369" r:id="rId3"/>
    <p:sldId id="1407" r:id="rId4"/>
    <p:sldId id="1408" r:id="rId5"/>
    <p:sldId id="1422" r:id="rId6"/>
    <p:sldId id="1402" r:id="rId7"/>
    <p:sldId id="1428" r:id="rId8"/>
    <p:sldId id="1430" r:id="rId9"/>
    <p:sldId id="1431" r:id="rId10"/>
    <p:sldId id="1432" r:id="rId11"/>
    <p:sldId id="1433" r:id="rId12"/>
    <p:sldId id="1434" r:id="rId13"/>
    <p:sldId id="1436" r:id="rId14"/>
    <p:sldId id="1438" r:id="rId15"/>
    <p:sldId id="1440" r:id="rId16"/>
    <p:sldId id="1456" r:id="rId17"/>
    <p:sldId id="1442" r:id="rId18"/>
    <p:sldId id="1443" r:id="rId19"/>
    <p:sldId id="1454" r:id="rId20"/>
    <p:sldId id="1444" r:id="rId21"/>
    <p:sldId id="1464" r:id="rId22"/>
    <p:sldId id="1465" r:id="rId23"/>
    <p:sldId id="1410" r:id="rId24"/>
    <p:sldId id="1424" r:id="rId25"/>
    <p:sldId id="1427" r:id="rId26"/>
    <p:sldId id="1455" r:id="rId27"/>
    <p:sldId id="1415" r:id="rId28"/>
    <p:sldId id="1448" r:id="rId29"/>
    <p:sldId id="1449" r:id="rId30"/>
    <p:sldId id="1425" r:id="rId31"/>
    <p:sldId id="1426" r:id="rId32"/>
    <p:sldId id="1453" r:id="rId33"/>
    <p:sldId id="1416" r:id="rId34"/>
    <p:sldId id="1417" r:id="rId35"/>
    <p:sldId id="1366" r:id="rId36"/>
    <p:sldId id="1446" r:id="rId37"/>
    <p:sldId id="1461" r:id="rId38"/>
    <p:sldId id="1462" r:id="rId39"/>
    <p:sldId id="1463" r:id="rId40"/>
    <p:sldId id="1447" r:id="rId41"/>
    <p:sldId id="1450" r:id="rId42"/>
    <p:sldId id="1451" r:id="rId43"/>
    <p:sldId id="1452" r:id="rId44"/>
    <p:sldId id="1458" r:id="rId45"/>
    <p:sldId id="1459" r:id="rId46"/>
    <p:sldId id="1460" r:id="rId47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687"/>
    <a:srgbClr val="00CAC5"/>
    <a:srgbClr val="DDDDDD"/>
    <a:srgbClr val="B2B2B2"/>
    <a:srgbClr val="FFFFFF"/>
    <a:srgbClr val="808080"/>
    <a:srgbClr val="5F5F5F"/>
    <a:srgbClr val="000000"/>
    <a:srgbClr val="C0C0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0" autoAdjust="0"/>
    <p:restoredTop sz="82997" autoAdjust="0"/>
  </p:normalViewPr>
  <p:slideViewPr>
    <p:cSldViewPr snapToObjects="1">
      <p:cViewPr varScale="1">
        <p:scale>
          <a:sx n="61" d="100"/>
          <a:sy n="61" d="100"/>
        </p:scale>
        <p:origin x="540" y="48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1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Basiert auf VGG16 und erweitert diesen um weitere Layer, welche die Feature Maps schrumpfen, auf den einzelnen Feature Maps wird mit Hilfe von </a:t>
            </a:r>
            <a:r>
              <a:rPr lang="de-DE" dirty="0" err="1"/>
              <a:t>Convlutions</a:t>
            </a:r>
            <a:r>
              <a:rPr lang="de-DE" dirty="0"/>
              <a:t> eine Klassifizierung ausgeführt.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Grundsätzlich ist die Idee: Es gibt zwei Teile im Netzwerk: Einer erzeugt Region </a:t>
            </a:r>
            <a:r>
              <a:rPr lang="de-DE" dirty="0" err="1"/>
              <a:t>Proposals</a:t>
            </a:r>
            <a:r>
              <a:rPr lang="de-DE" dirty="0"/>
              <a:t> verschiedener Größe, ein anderer klassifiziert.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Erzeugt sehr viele überlappende </a:t>
            </a:r>
            <a:r>
              <a:rPr lang="de-DE" dirty="0" err="1"/>
              <a:t>Detections</a:t>
            </a:r>
            <a:r>
              <a:rPr lang="de-DE" dirty="0"/>
              <a:t>, daher folgt ein Non-Maximum-</a:t>
            </a:r>
            <a:r>
              <a:rPr lang="de-DE" dirty="0" err="1"/>
              <a:t>Suppresion</a:t>
            </a:r>
            <a:endParaRPr lang="de-DE"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 die einzelnen Zellen der Feature Maps legt man gewisse Default-Boxen,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dann jeweils mit der Ground-Truth verglichen, man berechnet den </a:t>
            </a:r>
            <a:r>
              <a:rPr lang="de-DE" dirty="0" err="1"/>
              <a:t>IoU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kann mit Hilfe dieser Kennzahl nun einen Pool aus negativen und </a:t>
            </a:r>
            <a:r>
              <a:rPr lang="de-DE" dirty="0" err="1"/>
              <a:t>positven</a:t>
            </a:r>
            <a:r>
              <a:rPr lang="de-DE" dirty="0"/>
              <a:t> Beispiel aufbauen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Zum Training nimmt man nun alle positiven Beispiele und die negativen Beispiele mit dem höchsten Loss, sodass kein Class Imbalance entsteht.</a:t>
            </a:r>
            <a:endParaRPr dirty="0"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6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8" name="Shape 1058">
            <a:extLst>
              <a:ext uri="{FF2B5EF4-FFF2-40B4-BE49-F238E27FC236}">
                <a16:creationId xmlns:a16="http://schemas.microsoft.com/office/drawing/2014/main" id="{73590270-4C6F-4F4B-B10F-A3F943492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863851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8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539716" y="2308639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95" y="2308639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473" y="2308639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539716" y="3908488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695" y="3908488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475" y="3903775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3328099615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(without fully connected layers)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dirty="0"/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endParaRPr lang="en-US"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6" name="Picture 2" descr="Image result for iou intersection over union">
            <a:extLst>
              <a:ext uri="{FF2B5EF4-FFF2-40B4-BE49-F238E27FC236}">
                <a16:creationId xmlns:a16="http://schemas.microsoft.com/office/drawing/2014/main" id="{F86DD444-79CE-4C00-A60C-1FAF9732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22" y="1879680"/>
            <a:ext cx="2677480" cy="20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53602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55402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6086" y="3746352"/>
            <a:ext cx="11204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Depth Images are generated by FCRN (epoch no. 67 at time of writing)</a:t>
            </a:r>
          </a:p>
          <a:p>
            <a:pPr marL="342900" indent="-342900">
              <a:buFontTx/>
              <a:buChar char="-"/>
            </a:pPr>
            <a:r>
              <a:rPr lang="en-US" dirty="0"/>
              <a:t>Trained and Tested together with KITTI Object Challenge training dataset (60/40 split)</a:t>
            </a:r>
          </a:p>
          <a:p>
            <a:pPr marL="342900" indent="-342900">
              <a:buFontTx/>
              <a:buChar char="-"/>
            </a:pPr>
            <a:r>
              <a:rPr lang="en-US" dirty="0"/>
              <a:t>Optimizer: </a:t>
            </a:r>
            <a:r>
              <a:rPr lang="en-US" dirty="0" err="1"/>
              <a:t>RMSProp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8 images / batch, </a:t>
            </a:r>
            <a:r>
              <a:rPr lang="en-US" dirty="0" err="1"/>
              <a:t>lr</a:t>
            </a:r>
            <a:r>
              <a:rPr lang="en-US" dirty="0"/>
              <a:t>: 0.001, </a:t>
            </a:r>
            <a:r>
              <a:rPr lang="en-US" dirty="0" err="1"/>
              <a:t>weight_decay</a:t>
            </a:r>
            <a:r>
              <a:rPr lang="en-US" dirty="0"/>
              <a:t>: 0.0005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Loss Function: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5407645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311196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308031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311196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>
            <p:extLst>
              <p:ext uri="{D42A27DB-BD31-4B8C-83A1-F6EECF244321}">
                <p14:modId xmlns:p14="http://schemas.microsoft.com/office/powerpoint/2010/main" val="142438346"/>
              </p:ext>
            </p:extLst>
          </p:nvPr>
        </p:nvGraphicFramePr>
        <p:xfrm>
          <a:off x="2138536" y="4057858"/>
          <a:ext cx="8241940" cy="239916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62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2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4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52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Without Depth Channel*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 Depth Channel (GTA V)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1800" dirty="0"/>
                        <a:t>With Depth Channel (KITTI)*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mAP</a:t>
                      </a:r>
                      <a:r>
                        <a:rPr lang="en-US" sz="2000" dirty="0"/>
                        <a:t> </a:t>
                      </a:r>
                      <a:r>
                        <a:rPr lang="en-US" sz="1800" dirty="0"/>
                        <a:t>(mean</a:t>
                      </a:r>
                      <a:r>
                        <a:rPr lang="en-US" sz="1800" baseline="0" dirty="0"/>
                        <a:t> avg. </a:t>
                      </a:r>
                      <a:r>
                        <a:rPr lang="en-US" sz="1800" baseline="0" dirty="0" err="1"/>
                        <a:t>prec</a:t>
                      </a:r>
                      <a:r>
                        <a:rPr lang="en-US" sz="1800" baseline="0" dirty="0"/>
                        <a:t>)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~0.25</a:t>
                      </a:r>
                      <a:r>
                        <a:rPr lang="de-DE" sz="2400" baseline="0" dirty="0"/>
                        <a:t> (23 </a:t>
                      </a:r>
                      <a:r>
                        <a:rPr lang="de-DE" sz="2400" baseline="0" dirty="0" err="1"/>
                        <a:t>ep</a:t>
                      </a:r>
                      <a:r>
                        <a:rPr lang="de-DE" sz="2400" baseline="0" dirty="0"/>
                        <a:t>.)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 err="1"/>
                        <a:t>IoU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&gt; 0.7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/>
                        <a:t>top-</a:t>
                      </a:r>
                      <a:r>
                        <a:rPr lang="de-DE" sz="2000" dirty="0" err="1"/>
                        <a:t>k</a:t>
                      </a:r>
                      <a:r>
                        <a:rPr lang="de-DE" sz="2000" baseline="0" dirty="0"/>
                        <a:t>: 7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7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2063552" y="6076986"/>
            <a:ext cx="9073008" cy="694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Class threshold: 0.8, #classes=8, non-maximum </a:t>
            </a:r>
            <a:r>
              <a:rPr lang="en-US" sz="18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supression</a:t>
            </a: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thresh.: 0.3</a:t>
            </a:r>
            <a:endParaRPr dirty="0"/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365" y="4781828"/>
            <a:ext cx="266638" cy="2666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563" y="5278431"/>
            <a:ext cx="266638" cy="2666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27" y="4817906"/>
            <a:ext cx="266638" cy="2666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27" y="5258179"/>
            <a:ext cx="266638" cy="2666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27" y="5754885"/>
            <a:ext cx="266638" cy="2666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365" y="5728794"/>
            <a:ext cx="266638" cy="266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224" y="1359485"/>
            <a:ext cx="8484563" cy="27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28EE30-C293-4A39-8964-64C7AA4A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927924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Crossvalidation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mr-IN" dirty="0">
                <a:sym typeface="Wingdings" panose="05000000000000000000" pitchFamily="2" charset="2"/>
              </a:rPr>
              <a:t>mAP@[.5:.95]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submission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cvlibs.net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3" name="Shape 886">
            <a:extLst>
              <a:ext uri="{FF2B5EF4-FFF2-40B4-BE49-F238E27FC236}">
                <a16:creationId xmlns:a16="http://schemas.microsoft.com/office/drawing/2014/main" id="{0CEAA8E7-7B8E-45D1-B162-40DB58EE91F5}"/>
              </a:ext>
            </a:extLst>
          </p:cNvPr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Inference on KITTI instance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86">
            <a:extLst>
              <a:ext uri="{FF2B5EF4-FFF2-40B4-BE49-F238E27FC236}">
                <a16:creationId xmlns:a16="http://schemas.microsoft.com/office/drawing/2014/main" id="{62CE027C-0C2B-4CD6-A4F5-7883C70C321B}"/>
              </a:ext>
            </a:extLst>
          </p:cNvPr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4" name="Shape 886">
            <a:extLst>
              <a:ext uri="{FF2B5EF4-FFF2-40B4-BE49-F238E27FC236}">
                <a16:creationId xmlns:a16="http://schemas.microsoft.com/office/drawing/2014/main" id="{BB7774DB-0141-4163-92E6-702F0F29DFBA}"/>
              </a:ext>
            </a:extLst>
          </p:cNvPr>
          <p:cNvSpPr txBox="1"/>
          <p:nvPr/>
        </p:nvSpPr>
        <p:spPr>
          <a:xfrm>
            <a:off x="3215574" y="4039222"/>
            <a:ext cx="576074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2959</Words>
  <Application>Microsoft Office PowerPoint</Application>
  <PresentationFormat>Breitbild</PresentationFormat>
  <Paragraphs>595</Paragraphs>
  <Slides>45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55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Fabian Retkowski</cp:lastModifiedBy>
  <cp:revision>1796</cp:revision>
  <dcterms:created xsi:type="dcterms:W3CDTF">2014-10-08T23:03:32Z</dcterms:created>
  <dcterms:modified xsi:type="dcterms:W3CDTF">2018-03-22T09:45:53Z</dcterms:modified>
</cp:coreProperties>
</file>